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42"/>
  </p:notesMasterIdLst>
  <p:sldIdLst>
    <p:sldId id="256" r:id="rId6"/>
    <p:sldId id="257" r:id="rId7"/>
    <p:sldId id="258" r:id="rId8"/>
    <p:sldId id="266" r:id="rId9"/>
    <p:sldId id="259" r:id="rId10"/>
    <p:sldId id="282" r:id="rId11"/>
    <p:sldId id="267" r:id="rId12"/>
    <p:sldId id="268" r:id="rId13"/>
    <p:sldId id="271" r:id="rId14"/>
    <p:sldId id="270" r:id="rId15"/>
    <p:sldId id="272" r:id="rId16"/>
    <p:sldId id="283" r:id="rId17"/>
    <p:sldId id="273" r:id="rId18"/>
    <p:sldId id="294" r:id="rId19"/>
    <p:sldId id="274" r:id="rId20"/>
    <p:sldId id="275" r:id="rId21"/>
    <p:sldId id="276" r:id="rId22"/>
    <p:sldId id="277" r:id="rId23"/>
    <p:sldId id="280" r:id="rId24"/>
    <p:sldId id="279" r:id="rId25"/>
    <p:sldId id="278" r:id="rId26"/>
    <p:sldId id="281" r:id="rId27"/>
    <p:sldId id="284" r:id="rId28"/>
    <p:sldId id="288" r:id="rId29"/>
    <p:sldId id="287" r:id="rId30"/>
    <p:sldId id="296" r:id="rId31"/>
    <p:sldId id="290" r:id="rId32"/>
    <p:sldId id="289" r:id="rId33"/>
    <p:sldId id="291" r:id="rId34"/>
    <p:sldId id="297" r:id="rId35"/>
    <p:sldId id="293" r:id="rId36"/>
    <p:sldId id="298" r:id="rId37"/>
    <p:sldId id="295" r:id="rId38"/>
    <p:sldId id="299" r:id="rId39"/>
    <p:sldId id="300" r:id="rId40"/>
    <p:sldId id="29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outlineViewPr>
    <p:cViewPr>
      <p:scale>
        <a:sx n="33" d="100"/>
        <a:sy n="33" d="100"/>
      </p:scale>
      <p:origin x="0" y="-48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470E2-1F3F-4C37-BC35-F4698D4AD882}" type="datetimeFigureOut">
              <a:rPr lang="de-DE" smtClean="0"/>
              <a:t>14.12.2023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0CD41-3E1B-4F58-B4AA-BCEE26ED6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9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0CD41-3E1B-4F58-B4AA-BCEE26ED65C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1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E5441-A225-4FFE-AAEB-6CD6E29A1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8736"/>
            <a:ext cx="10515600" cy="914167"/>
          </a:xfrm>
          <a:prstGeom prst="rect">
            <a:avLst/>
          </a:prstGeom>
        </p:spPr>
        <p:txBody>
          <a:bodyPr/>
          <a:lstStyle>
            <a:lvl1pPr algn="ctr">
              <a:defRPr sz="6600" b="1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Veranstaltungstitel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A20D62-43EC-4CA7-B981-EE99DF23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Neues Denken 2024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CF3782E-08C2-4A66-B02E-2A33FA1CC9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323621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Veranstaltungsuntertitel</a:t>
            </a:r>
          </a:p>
        </p:txBody>
      </p:sp>
    </p:spTree>
    <p:extLst>
      <p:ext uri="{BB962C8B-B14F-4D97-AF65-F5344CB8AC3E}">
        <p14:creationId xmlns:p14="http://schemas.microsoft.com/office/powerpoint/2010/main" val="214136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398494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B4A5E647-90FA-42BB-B5E6-A97DEA6D21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198" y="3853237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60E2295A-0063-478C-A6FC-51596A80DF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8540" y="1398494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5DEFEBDF-B446-4687-B76A-F2D530353B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8539" y="3853237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2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6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5218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0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hem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899B3-53D8-4C25-9ED7-C345687393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2971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</a:lstStyle>
          <a:p>
            <a:pPr marL="0" indent="0" defTabSz="914020">
              <a:buNone/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</a:rPr>
              <a:t>Themen Spalte 1</a:t>
            </a:r>
            <a:endParaRPr lang="de-DE" sz="2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indent="0" defTabSz="914020">
              <a:buNone/>
            </a:pPr>
            <a:endParaRPr lang="de-DE" sz="2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CB9BA0-5D65-4E01-A457-39C333DA8FA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2971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</a:lstStyle>
          <a:p>
            <a:pPr marL="0" indent="0" defTabSz="914020">
              <a:buNone/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</a:rPr>
              <a:t>Themen Spalte 2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E91EC8-CED6-4A0F-A13A-CA490067E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Neues Denken 2024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0AFCA0-7F84-4028-9407-005260F4AF54}"/>
              </a:ext>
            </a:extLst>
          </p:cNvPr>
          <p:cNvSpPr txBox="1"/>
          <p:nvPr userDrawn="1"/>
        </p:nvSpPr>
        <p:spPr>
          <a:xfrm>
            <a:off x="838200" y="58027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1" i="0" dirty="0">
                <a:latin typeface="Trebuchet MS" panose="020B0603020202020204" pitchFamily="34" charset="0"/>
              </a:rPr>
              <a:t>Themenübersicht</a:t>
            </a:r>
          </a:p>
        </p:txBody>
      </p:sp>
    </p:spTree>
    <p:extLst>
      <p:ext uri="{BB962C8B-B14F-4D97-AF65-F5344CB8AC3E}">
        <p14:creationId xmlns:p14="http://schemas.microsoft.com/office/powerpoint/2010/main" val="18849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Zwischenseite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E5441-A225-4FFE-AAEB-6CD6E29A1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8736"/>
            <a:ext cx="10515600" cy="914167"/>
          </a:xfrm>
          <a:prstGeom prst="rect">
            <a:avLst/>
          </a:prstGeom>
        </p:spPr>
        <p:txBody>
          <a:bodyPr/>
          <a:lstStyle>
            <a:lvl1pPr algn="ctr">
              <a:defRPr sz="6600" b="1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Thema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A20D62-43EC-4CA7-B981-EE99DF23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Neues Denken 2024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CF3782E-08C2-4A66-B02E-2A33FA1CC9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3366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Themenuntertitel (optional)</a:t>
            </a:r>
          </a:p>
        </p:txBody>
      </p:sp>
    </p:spTree>
    <p:extLst>
      <p:ext uri="{BB962C8B-B14F-4D97-AF65-F5344CB8AC3E}">
        <p14:creationId xmlns:p14="http://schemas.microsoft.com/office/powerpoint/2010/main" val="40123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Zwischenseite Themenunter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E5441-A225-4FFE-AAEB-6CD6E29A1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8736"/>
            <a:ext cx="4567518" cy="2969747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Thema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A20D62-43EC-4CA7-B981-EE99DF23A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Neues Denken 2024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CF3782E-08C2-4A66-B02E-2A33FA1CC9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825935"/>
            <a:ext cx="5257800" cy="2512548"/>
          </a:xfrm>
          <a:prstGeom prst="rect">
            <a:avLst/>
          </a:prstGeom>
        </p:spPr>
        <p:txBody>
          <a:bodyPr/>
          <a:lstStyle>
            <a:lvl1pPr marL="514350" indent="-514350" algn="l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Unterpunkte</a:t>
            </a:r>
          </a:p>
        </p:txBody>
      </p:sp>
    </p:spTree>
    <p:extLst>
      <p:ext uri="{BB962C8B-B14F-4D97-AF65-F5344CB8AC3E}">
        <p14:creationId xmlns:p14="http://schemas.microsoft.com/office/powerpoint/2010/main" val="249952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398494"/>
            <a:ext cx="7574943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4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Zwei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398494"/>
            <a:ext cx="7574943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6105BC0-8C8A-47CE-B678-6E9CA4EF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51177" y="1398494"/>
            <a:ext cx="2702624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8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398494"/>
            <a:ext cx="6396319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6105BC0-8C8A-47CE-B678-6E9CA4EF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3118" y="1398494"/>
            <a:ext cx="3890683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41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 Zwei Bild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398494"/>
            <a:ext cx="4715436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6105BC0-8C8A-47CE-B678-6E9CA4EF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7754" y="1398494"/>
            <a:ext cx="4715435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37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4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DA053A4-96DA-437B-B2F4-5690D95EDF7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6832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Bildüberschrift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583B34E-E9D9-4C8D-AC5C-D553745713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398494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46105BC0-8C8A-47CE-B678-6E9CA4EF7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7453" y="1398494"/>
            <a:ext cx="3229418" cy="4693024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B4A5E647-90FA-42BB-B5E6-A97DEA6D21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198" y="3853237"/>
            <a:ext cx="3612777" cy="223828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1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C58959-27D1-43B6-BB18-BC4B002AF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125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Neues Denken 2024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753DE0-441E-4BC8-861D-23D9D8771B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72" y="457796"/>
            <a:ext cx="2008056" cy="75502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9A30E7-B8CF-44DB-B722-7B0D962331E5}"/>
              </a:ext>
            </a:extLst>
          </p:cNvPr>
          <p:cNvSpPr/>
          <p:nvPr userDrawn="1"/>
        </p:nvSpPr>
        <p:spPr>
          <a:xfrm>
            <a:off x="0" y="6519891"/>
            <a:ext cx="12192000" cy="338109"/>
          </a:xfrm>
          <a:prstGeom prst="rect">
            <a:avLst/>
          </a:prstGeom>
          <a:solidFill>
            <a:srgbClr val="3181A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3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C58959-27D1-43B6-BB18-BC4B002AF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125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Neues Denken 2024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753DE0-441E-4BC8-861D-23D9D8771B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82" y="457796"/>
            <a:ext cx="1707758" cy="64211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9A30E7-B8CF-44DB-B722-7B0D962331E5}"/>
              </a:ext>
            </a:extLst>
          </p:cNvPr>
          <p:cNvSpPr/>
          <p:nvPr userDrawn="1"/>
        </p:nvSpPr>
        <p:spPr>
          <a:xfrm>
            <a:off x="0" y="6519891"/>
            <a:ext cx="12192000" cy="338109"/>
          </a:xfrm>
          <a:prstGeom prst="rect">
            <a:avLst/>
          </a:prstGeom>
          <a:solidFill>
            <a:srgbClr val="3181A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30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79" r:id="rId3"/>
    <p:sldLayoutId id="2147483680" r:id="rId4"/>
    <p:sldLayoutId id="2147483681" r:id="rId5"/>
    <p:sldLayoutId id="2147483684" r:id="rId6"/>
    <p:sldLayoutId id="2147483685" r:id="rId7"/>
    <p:sldLayoutId id="2147483682" r:id="rId8"/>
    <p:sldLayoutId id="2147483683" r:id="rId9"/>
    <p:sldLayoutId id="214748368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CCFF1-C5DB-4E1E-B5CF-7AEF1094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525"/>
            <a:ext cx="10515600" cy="914167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Grundschule 2028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260EF-82CE-4A46-B01C-FFE9BED3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23621"/>
            <a:ext cx="10515600" cy="252524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Machbarkeit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Bezahlbarkeit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Ein Projekt, das wir uns leisten können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42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302933" y="1576659"/>
            <a:ext cx="9525000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400" b="1" u="sng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sz="2000" b="1" dirty="0">
              <a:solidFill>
                <a:schemeClr val="accent6"/>
              </a:solidFill>
              <a:ea typeface="Verdana" panose="020B0604030504040204" pitchFamily="34" charset="0"/>
            </a:endParaRPr>
          </a:p>
          <a:p>
            <a:pPr marL="285750" indent="-285750"/>
            <a:r>
              <a:rPr lang="de-DE" sz="2000" b="1" dirty="0">
                <a:solidFill>
                  <a:schemeClr val="accent6"/>
                </a:solidFill>
                <a:ea typeface="Verdana" panose="020B0604030504040204" pitchFamily="34" charset="0"/>
              </a:rPr>
              <a:t>Haushaltsposten Schulsanierung	€      482.000,00</a:t>
            </a:r>
          </a:p>
          <a:p>
            <a:pPr marL="0" indent="0">
              <a:buNone/>
            </a:pPr>
            <a:endParaRPr lang="de-DE" sz="2000" b="1" dirty="0">
              <a:solidFill>
                <a:schemeClr val="accent6"/>
              </a:solidFill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accent6"/>
                </a:solidFill>
                <a:ea typeface="Verdana" panose="020B0604030504040204" pitchFamily="34" charset="0"/>
              </a:rPr>
              <a:t>Davon zu bezahlen:</a:t>
            </a:r>
          </a:p>
          <a:p>
            <a:r>
              <a:rPr lang="de-DE" sz="1400" b="1" dirty="0">
                <a:solidFill>
                  <a:schemeClr val="accent6"/>
                </a:solidFill>
                <a:ea typeface="Verdana" panose="020B0604030504040204" pitchFamily="34" charset="0"/>
              </a:rPr>
              <a:t>weitergehende Sanierungsplanung altes Konzept</a:t>
            </a:r>
          </a:p>
          <a:p>
            <a:r>
              <a:rPr lang="de-DE" sz="1400" b="1" dirty="0">
                <a:solidFill>
                  <a:schemeClr val="accent6"/>
                </a:solidFill>
                <a:ea typeface="Verdana" panose="020B0604030504040204" pitchFamily="34" charset="0"/>
              </a:rPr>
              <a:t>ggf. Schadenersatz Planer</a:t>
            </a:r>
          </a:p>
          <a:p>
            <a:endParaRPr lang="de-DE" sz="1400" b="1" dirty="0">
              <a:solidFill>
                <a:schemeClr val="accent6"/>
              </a:solidFill>
              <a:ea typeface="Verdana" panose="020B0604030504040204" pitchFamily="34" charset="0"/>
            </a:endParaRPr>
          </a:p>
          <a:p>
            <a:r>
              <a:rPr lang="de-DE" sz="2000" b="1" dirty="0">
                <a:solidFill>
                  <a:schemeClr val="accent6"/>
                </a:solidFill>
                <a:ea typeface="Verdana" panose="020B0604030504040204" pitchFamily="34" charset="0"/>
              </a:rPr>
              <a:t>Haushalt bis 2024: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accent6"/>
                </a:solidFill>
                <a:ea typeface="Verdana" panose="020B0604030504040204" pitchFamily="34" charset="0"/>
              </a:rPr>
              <a:t>	Baukosten Schule:			€                  0,00</a:t>
            </a:r>
          </a:p>
          <a:p>
            <a:r>
              <a:rPr lang="de-DE" sz="2000" b="1" u="sng" dirty="0">
                <a:solidFill>
                  <a:schemeClr val="accent6"/>
                </a:solidFill>
                <a:ea typeface="Verdana" panose="020B0604030504040204" pitchFamily="34" charset="0"/>
              </a:rPr>
              <a:t>Kostenschätzung:			€ 30.000.000,00</a:t>
            </a:r>
          </a:p>
          <a:p>
            <a:r>
              <a:rPr lang="de-DE" sz="2000" b="1" dirty="0">
                <a:solidFill>
                  <a:srgbClr val="FF0000"/>
                </a:solidFill>
                <a:ea typeface="Verdana" panose="020B0604030504040204" pitchFamily="34" charset="0"/>
              </a:rPr>
              <a:t>Fehlbetrag:				€ 29.518.000,00</a:t>
            </a:r>
          </a:p>
          <a:p>
            <a:pPr marL="285750" indent="-285750"/>
            <a:endParaRPr lang="de-DE" sz="2000" b="1" dirty="0">
              <a:solidFill>
                <a:schemeClr val="accent6"/>
              </a:solidFill>
              <a:ea typeface="Verdana" panose="020B0604030504040204" pitchFamily="34" charset="0"/>
            </a:endParaRPr>
          </a:p>
          <a:p>
            <a:pPr marL="285750" indent="-285750"/>
            <a:endParaRPr lang="de-DE" sz="2000" dirty="0"/>
          </a:p>
          <a:p>
            <a:pPr marL="285750" indent="-28575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DAD346F-70F9-4BAF-A054-8195AA95993A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7D23E15A-9FF5-4DC1-A78E-07009DBAD47A}"/>
              </a:ext>
            </a:extLst>
          </p:cNvPr>
          <p:cNvSpPr txBox="1">
            <a:spLocks/>
          </p:cNvSpPr>
          <p:nvPr/>
        </p:nvSpPr>
        <p:spPr>
          <a:xfrm>
            <a:off x="164179" y="1140053"/>
            <a:ext cx="2451220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94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8"/>
            <a:ext cx="3143480" cy="464290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 denken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Ohne Denkverbote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Ergebnisorientiert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Zukunftsorientiert, nicht rückwärts gewandt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Kindgerecht - Bürgernah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Zeitnah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Ökonomisch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Ökologisch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Nichts ist unmöglich, wenn man wirklich gestalten will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1026" name="Picture 2" descr="Denken Wechseln Umdenken - Kostenloses Bild auf Pixabay">
            <a:extLst>
              <a:ext uri="{FF2B5EF4-FFF2-40B4-BE49-F238E27FC236}">
                <a16:creationId xmlns:a16="http://schemas.microsoft.com/office/drawing/2014/main" id="{C5DCF734-695A-4F1C-AE55-3377982B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47" y="1269454"/>
            <a:ext cx="4705865" cy="47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12A38C-7073-44DD-A2B8-0D4750025847}"/>
              </a:ext>
            </a:extLst>
          </p:cNvPr>
          <p:cNvSpPr/>
          <p:nvPr/>
        </p:nvSpPr>
        <p:spPr>
          <a:xfrm>
            <a:off x="8443783" y="2669593"/>
            <a:ext cx="3257839" cy="287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de-DE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„Wenn der Zug auf dem </a:t>
            </a:r>
            <a:r>
              <a:rPr lang="de-DE" b="1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falschen Gleis</a:t>
            </a:r>
            <a:r>
              <a:rPr lang="de-DE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steht, erübrigt sich jede Diskussion über den Fahrplan.“</a:t>
            </a:r>
          </a:p>
          <a:p>
            <a:pPr algn="r">
              <a:lnSpc>
                <a:spcPct val="150000"/>
              </a:lnSpc>
            </a:pPr>
            <a:r>
              <a:rPr lang="de-DE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Norbert Blüm</a:t>
            </a:r>
            <a:endParaRPr lang="de-DE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enken Wechseln Umdenken - Kostenloses Bild auf Pixabay">
            <a:extLst>
              <a:ext uri="{FF2B5EF4-FFF2-40B4-BE49-F238E27FC236}">
                <a16:creationId xmlns:a16="http://schemas.microsoft.com/office/drawing/2014/main" id="{1CC1BA3F-139A-44D7-AAB8-2A4F600B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47" y="1421854"/>
            <a:ext cx="4705865" cy="47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147FE46-B156-421C-9082-BC0F7BD210F4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10944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E082199-7A60-48A8-89B8-CA122BDC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2733031"/>
            <a:ext cx="94011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136151" y="1210962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</a:rPr>
              <a:t>Die Finanzierung einer Schulsanierung kann aufgrund der angespannten Haushaltslage heute und in den kommenden Jahren definitiv nicht gewährleistet werden.</a:t>
            </a:r>
          </a:p>
          <a:p>
            <a:pPr marL="514350" indent="-514350">
              <a:buFont typeface="+mj-lt"/>
              <a:buAutoNum type="arabicPeriod"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</a:rPr>
              <a:t>Die aktuelle Planung von 2018 basiert auf Gewerbesteuereinnahmen 2016/2017.        Dabei wurde mit einer weiteren Zunahme der zudem Zeitpunkt außergewöhnlich hohen Einnahmen kalkuliert. </a:t>
            </a: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(GR-Beschluss 24.10.2017)</a:t>
            </a:r>
            <a:endParaRPr lang="de-DE" sz="2000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94186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136151" y="1210962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</a:rPr>
              <a:t>Evtl. Verkäufe von Liegenschaften reduzieren das Defizit, sind aber nicht annähernd eine Grundlage für die Finanzierung einer Schulsanierung</a:t>
            </a:r>
          </a:p>
          <a:p>
            <a:pPr marL="514350" indent="-514350">
              <a:buFont typeface="+mj-lt"/>
              <a:buAutoNum type="arabicPeriod"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</a:rPr>
              <a:t>Daraus folgt m.E. zwingend, die aktuelle Planung endgültig ad acta zu legen.</a:t>
            </a:r>
          </a:p>
          <a:p>
            <a:pPr marL="514350" indent="-514350">
              <a:buFont typeface="+mj-lt"/>
              <a:buAutoNum type="arabicPeriod"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/>
              <a:t>Bertolt Brecht:</a:t>
            </a:r>
          </a:p>
          <a:p>
            <a:pPr marL="0" indent="0">
              <a:buNone/>
            </a:pPr>
            <a:r>
              <a:rPr lang="de-DE" dirty="0"/>
              <a:t>„Wer A sagt, muss nicht B sagen. Er kann auch erkennen, dass A falsch war“</a:t>
            </a:r>
          </a:p>
          <a:p>
            <a:pPr marL="514350" indent="-514350">
              <a:buFont typeface="+mj-lt"/>
              <a:buAutoNum type="arabicPeriod"/>
            </a:pPr>
            <a:endParaRPr lang="de-DE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336698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Standortfrage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Auch hier gilt jetzt: neu denken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Warum diskutieren wir weiter über eine Schulsanierung, die wir uns nicht leisten können?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Warum diskutieren wir nicht über andere Lösungen?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92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Vielleicht nur über die Jahre Schritt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für Stück reparieren ?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Dagegen spricht: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Marode Turnhalle (keine Förderung, da keine </a:t>
            </a:r>
            <a:r>
              <a:rPr lang="de-DE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Normmaße</a:t>
            </a: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Gebäude nicht für zeitgemäße und künftige Schulkonzepte geeignet und zu unflexibel</a:t>
            </a:r>
          </a:p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Ständiger Baulärm im laufenden Betrieb über Jahre</a:t>
            </a:r>
          </a:p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Generationen von Schülern ohne moderne Schule</a:t>
            </a:r>
          </a:p>
          <a:p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Unsere Verantwortung für beste Bildungsumgebung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7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Was für Alternativen gibt es dann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noch?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Alternative Neubau: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Wo gibt es eine freie Fläche ?</a:t>
            </a: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Was geschieht mit dem alten Schulgelände?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Standortsuche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21D0A05B-AE74-497D-B077-92F73D4749C5}"/>
              </a:ext>
            </a:extLst>
          </p:cNvPr>
          <p:cNvSpPr/>
          <p:nvPr/>
        </p:nvSpPr>
        <p:spPr>
          <a:xfrm>
            <a:off x="1328123" y="5506375"/>
            <a:ext cx="1070918" cy="36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37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9A342B-2295-4110-BC45-6AA7E13C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05" y="2374987"/>
            <a:ext cx="9012195" cy="408508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2817E7E-C556-4B79-AB57-3C20B718C4F3}"/>
              </a:ext>
            </a:extLst>
          </p:cNvPr>
          <p:cNvSpPr txBox="1"/>
          <p:nvPr/>
        </p:nvSpPr>
        <p:spPr>
          <a:xfrm>
            <a:off x="5108914" y="1887180"/>
            <a:ext cx="51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b="1" dirty="0"/>
              <a:t>Keine geeignete Fläche vorhanden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CE911BB-6BF1-4022-9BCC-7CF988DF25C1}"/>
              </a:ext>
            </a:extLst>
          </p:cNvPr>
          <p:cNvSpPr/>
          <p:nvPr/>
        </p:nvSpPr>
        <p:spPr>
          <a:xfrm>
            <a:off x="5972432" y="3085618"/>
            <a:ext cx="659027" cy="6214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704A17-D357-48BB-BC47-576DAB46402D}"/>
              </a:ext>
            </a:extLst>
          </p:cNvPr>
          <p:cNvSpPr txBox="1"/>
          <p:nvPr/>
        </p:nvSpPr>
        <p:spPr>
          <a:xfrm>
            <a:off x="4635701" y="3766406"/>
            <a:ext cx="746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0" b="1" dirty="0">
                <a:solidFill>
                  <a:srgbClr val="FF0000"/>
                </a:solidFill>
              </a:rPr>
              <a:t>?             ?</a:t>
            </a:r>
          </a:p>
        </p:txBody>
      </p:sp>
    </p:spTree>
    <p:extLst>
      <p:ext uri="{BB962C8B-B14F-4D97-AF65-F5344CB8AC3E}">
        <p14:creationId xmlns:p14="http://schemas.microsoft.com/office/powerpoint/2010/main" val="102554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3484605" y="1619404"/>
            <a:ext cx="6413271" cy="12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Ich wünsche mir für die Ortsentwicklung in Krailling einen Campus für Kinder. Angefangen von einer Kinderkrippe, Kindergarten, Schule bis 4. Klasse und Hort, alles unter einem Dach. 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C7E2A87-63F4-46B6-A67E-0707BFA96B8C}"/>
              </a:ext>
            </a:extLst>
          </p:cNvPr>
          <p:cNvSpPr/>
          <p:nvPr/>
        </p:nvSpPr>
        <p:spPr>
          <a:xfrm>
            <a:off x="490378" y="3735571"/>
            <a:ext cx="498389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Ich habe mir einen neuen Schulcampus auf der </a:t>
            </a:r>
            <a:r>
              <a:rPr lang="de-DE" dirty="0" err="1"/>
              <a:t>Sanatoriumswiese</a:t>
            </a:r>
            <a:r>
              <a:rPr lang="de-DE" dirty="0"/>
              <a:t> gewünscht und die alte Grundschule sollte bezahlbarem Wohnraum weichen.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B2D166D-CD52-42E4-A65E-AEBA32BBD900}"/>
              </a:ext>
            </a:extLst>
          </p:cNvPr>
          <p:cNvSpPr/>
          <p:nvPr/>
        </p:nvSpPr>
        <p:spPr>
          <a:xfrm>
            <a:off x="6007387" y="3073437"/>
            <a:ext cx="5828385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Die Grundschule soll (zusammen mit Turnhalle und Hort) auf dem vorderen Teil der </a:t>
            </a:r>
            <a:r>
              <a:rPr lang="de-DE" dirty="0" err="1"/>
              <a:t>Sanatoriumswiese</a:t>
            </a:r>
            <a:r>
              <a:rPr lang="de-DE" dirty="0"/>
              <a:t> neu gebaut werden. Das alten Grundschulgelände bietet dann Raum für bezahlbaren Wohnbau. Vorteile dieser Maßnahme: - Ein Neubau der Schule ist sicher viel günstiger realisierbar als eine Sanierung der alten Schule. - Während des Neubaus kann die alte Schule weiter genutzt werden. - Der dann mögliche Wohnungsbau wäre für die Entwicklung unserer Gemeinde besonders wichtig.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B8534-56EA-4B1A-A37F-B697AFCD51EA}"/>
              </a:ext>
            </a:extLst>
          </p:cNvPr>
          <p:cNvSpPr txBox="1"/>
          <p:nvPr/>
        </p:nvSpPr>
        <p:spPr>
          <a:xfrm>
            <a:off x="6949531" y="938513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Bürgerbefragung Sommer 2019</a:t>
            </a:r>
          </a:p>
        </p:txBody>
      </p:sp>
    </p:spTree>
    <p:extLst>
      <p:ext uri="{BB962C8B-B14F-4D97-AF65-F5344CB8AC3E}">
        <p14:creationId xmlns:p14="http://schemas.microsoft.com/office/powerpoint/2010/main" val="39374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1F11C05-E35E-4946-8944-6450E89A37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Ist – Situation Schule - Hort</a:t>
            </a:r>
          </a:p>
          <a:p>
            <a:r>
              <a:rPr lang="de-DE" dirty="0"/>
              <a:t>Stand der Planung - Wunschkonzert</a:t>
            </a:r>
          </a:p>
          <a:p>
            <a:r>
              <a:rPr lang="de-DE" dirty="0"/>
              <a:t>Finanzen 2020-2024</a:t>
            </a:r>
          </a:p>
          <a:p>
            <a:r>
              <a:rPr lang="de-DE" dirty="0"/>
              <a:t>Bedarfsentwicklung, Zukunftsfähigkeit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FFCF37-63FB-4E11-8346-70E2AF6DAF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Ziele 2024</a:t>
            </a:r>
          </a:p>
          <a:p>
            <a:r>
              <a:rPr lang="de-DE" dirty="0"/>
              <a:t>Neues Denken – Neue Wege</a:t>
            </a:r>
          </a:p>
          <a:p>
            <a:r>
              <a:rPr lang="de-DE" dirty="0"/>
              <a:t>Zukunftssicheres Planen</a:t>
            </a:r>
          </a:p>
          <a:p>
            <a:r>
              <a:rPr lang="de-DE" dirty="0"/>
              <a:t>Finanzierung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3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B0AC72-DC73-4A41-A560-F1F2C805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76" y="1995669"/>
            <a:ext cx="8884624" cy="44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Vielleicht nur über die Jahre Schritt</a:t>
            </a:r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9919AB-FD72-4930-82A3-52164CCC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92" y="2001796"/>
            <a:ext cx="8690908" cy="44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1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Vielleicht nur über die Jahre Schritt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für Stück reparieren ?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9919AB-FD72-4930-82A3-52164CCC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92" y="2001795"/>
            <a:ext cx="8690908" cy="44582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EB8BE8-F8EC-48B4-A0DF-53D481CE0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2331">
            <a:off x="7062441" y="4835706"/>
            <a:ext cx="2339605" cy="11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5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Machbarkeit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592007" y="6519446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Machbarkeit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1DAB59-375C-4280-A6D4-D1CC96A7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84" y="1678517"/>
            <a:ext cx="7562850" cy="47815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EFC0D0-8FF5-4E4A-869C-612FC6651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129" y="4953628"/>
            <a:ext cx="1987472" cy="110549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AE442C0-E75B-4817-B048-CC5E790A3686}"/>
              </a:ext>
            </a:extLst>
          </p:cNvPr>
          <p:cNvSpPr txBox="1"/>
          <p:nvPr/>
        </p:nvSpPr>
        <p:spPr>
          <a:xfrm>
            <a:off x="4506098" y="1332614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Alte Grundschule Wörthsee</a:t>
            </a:r>
          </a:p>
        </p:txBody>
      </p:sp>
    </p:spTree>
    <p:extLst>
      <p:ext uri="{BB962C8B-B14F-4D97-AF65-F5344CB8AC3E}">
        <p14:creationId xmlns:p14="http://schemas.microsoft.com/office/powerpoint/2010/main" val="460821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Kosten Grundschule incl. Halle 1-zügig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			Ca. € 15 Mio.</a:t>
            </a:r>
          </a:p>
          <a:p>
            <a:pPr marL="285750" indent="-2857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13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AC7E89-2C15-4CC0-9272-E25D65B2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404D37-50B9-4D36-9A75-F09F4D7D0209}"/>
              </a:ext>
            </a:extLst>
          </p:cNvPr>
          <p:cNvSpPr txBox="1"/>
          <p:nvPr/>
        </p:nvSpPr>
        <p:spPr>
          <a:xfrm>
            <a:off x="7127311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A4196-90E6-4E2A-9C61-CE935D4E04D9}"/>
              </a:ext>
            </a:extLst>
          </p:cNvPr>
          <p:cNvSpPr/>
          <p:nvPr/>
        </p:nvSpPr>
        <p:spPr>
          <a:xfrm>
            <a:off x="8767665" y="6519446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– Situation Schule - Hort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F3B87E-0E90-4FF4-9433-E8500E22ACC5}"/>
              </a:ext>
            </a:extLst>
          </p:cNvPr>
          <p:cNvSpPr txBox="1"/>
          <p:nvPr/>
        </p:nvSpPr>
        <p:spPr>
          <a:xfrm>
            <a:off x="7127311" y="2233894"/>
            <a:ext cx="5134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Bebauungsplan 8000 m²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GRZ 0,4/3,5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Vertrag Anteil geförderter Wohnungsbau z.B. 30%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Reduzierter Stellplatzschlüssel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Stationäres Carsharing für die Bewohner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Verkaufspreis ca. € 19 Mio.</a:t>
            </a:r>
          </a:p>
          <a:p>
            <a:pPr algn="l"/>
            <a:endParaRPr lang="de-DE" dirty="0"/>
          </a:p>
          <a:p>
            <a:pPr algn="l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584741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AC7E89-2C15-4CC0-9272-E25D65B2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404D37-50B9-4D36-9A75-F09F4D7D0209}"/>
              </a:ext>
            </a:extLst>
          </p:cNvPr>
          <p:cNvSpPr txBox="1"/>
          <p:nvPr/>
        </p:nvSpPr>
        <p:spPr>
          <a:xfrm>
            <a:off x="7127311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A4196-90E6-4E2A-9C61-CE935D4E04D9}"/>
              </a:ext>
            </a:extLst>
          </p:cNvPr>
          <p:cNvSpPr/>
          <p:nvPr/>
        </p:nvSpPr>
        <p:spPr>
          <a:xfrm>
            <a:off x="8767665" y="6519446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– Situation Schule - Hort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F3B87E-0E90-4FF4-9433-E8500E22ACC5}"/>
              </a:ext>
            </a:extLst>
          </p:cNvPr>
          <p:cNvSpPr txBox="1"/>
          <p:nvPr/>
        </p:nvSpPr>
        <p:spPr>
          <a:xfrm>
            <a:off x="7127311" y="2233894"/>
            <a:ext cx="51346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Bebauungsplan 8000 m²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GRZ 0,4/3,5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Vertrag Anteil geförderter Wohnungsbau z.B. 30%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Reduzierter Stellplatzschlüssel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Stationäres Carsharing für die Bewohner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Verkaufspreis ca. € 19 Mio.</a:t>
            </a:r>
          </a:p>
          <a:p>
            <a:pPr algn="l"/>
            <a:endParaRPr lang="de-DE" dirty="0"/>
          </a:p>
          <a:p>
            <a:pPr algn="l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14238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884623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Vielleicht nur über die Jahre Schritt</a:t>
            </a: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	für Stück reparieren ?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9919AB-FD72-4930-82A3-52164CCCB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92" y="2001795"/>
            <a:ext cx="8690908" cy="44582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EB8BE8-F8EC-48B4-A0DF-53D481CE0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22331">
            <a:off x="7062441" y="4835706"/>
            <a:ext cx="2339605" cy="11020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7C3237E-905C-4A99-BFB9-B7B81532CFD6}"/>
              </a:ext>
            </a:extLst>
          </p:cNvPr>
          <p:cNvSpPr txBox="1"/>
          <p:nvPr/>
        </p:nvSpPr>
        <p:spPr>
          <a:xfrm>
            <a:off x="4006845" y="1355464"/>
            <a:ext cx="593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Kontroverse Diskussionen zu erwarten !</a:t>
            </a:r>
          </a:p>
          <a:p>
            <a:pPr algn="l"/>
            <a:r>
              <a:rPr lang="de-DE" b="1" dirty="0" err="1"/>
              <a:t>Sanatoriumswiese</a:t>
            </a:r>
            <a:r>
              <a:rPr lang="de-DE" b="1" dirty="0"/>
              <a:t> ist sicher sehr umstritten</a:t>
            </a:r>
          </a:p>
        </p:txBody>
      </p:sp>
    </p:spTree>
    <p:extLst>
      <p:ext uri="{BB962C8B-B14F-4D97-AF65-F5344CB8AC3E}">
        <p14:creationId xmlns:p14="http://schemas.microsoft.com/office/powerpoint/2010/main" val="339003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Die Alternative:</a:t>
            </a: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de-DE" sz="4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  <a:p>
            <a:pPr marL="285750" indent="-28575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F0FAD19-3DD9-4FEC-9224-311A87A49997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</p:spTree>
    <p:extLst>
      <p:ext uri="{BB962C8B-B14F-4D97-AF65-F5344CB8AC3E}">
        <p14:creationId xmlns:p14="http://schemas.microsoft.com/office/powerpoint/2010/main" val="2648879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25CE99F-A615-484B-AA13-CB1913B7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9" y="1709088"/>
            <a:ext cx="4598788" cy="4750979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5730603" y="267578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l"/>
            <a:r>
              <a:rPr lang="de-DE" b="1" dirty="0"/>
              <a:t>Grundstück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3952806" y="1223526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1. Schritt: Rathaus</a:t>
            </a:r>
          </a:p>
        </p:txBody>
      </p:sp>
    </p:spTree>
    <p:extLst>
      <p:ext uri="{BB962C8B-B14F-4D97-AF65-F5344CB8AC3E}">
        <p14:creationId xmlns:p14="http://schemas.microsoft.com/office/powerpoint/2010/main" val="34760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AC7E89-2C15-4CC0-9272-E25D65B2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404D37-50B9-4D36-9A75-F09F4D7D0209}"/>
              </a:ext>
            </a:extLst>
          </p:cNvPr>
          <p:cNvSpPr txBox="1"/>
          <p:nvPr/>
        </p:nvSpPr>
        <p:spPr>
          <a:xfrm>
            <a:off x="7127311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A4196-90E6-4E2A-9C61-CE935D4E04D9}"/>
              </a:ext>
            </a:extLst>
          </p:cNvPr>
          <p:cNvSpPr/>
          <p:nvPr/>
        </p:nvSpPr>
        <p:spPr>
          <a:xfrm>
            <a:off x="8767665" y="6519446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– Situation Schule - Hort</a:t>
            </a:r>
          </a:p>
        </p:txBody>
      </p:sp>
    </p:spTree>
    <p:extLst>
      <p:ext uri="{BB962C8B-B14F-4D97-AF65-F5344CB8AC3E}">
        <p14:creationId xmlns:p14="http://schemas.microsoft.com/office/powerpoint/2010/main" val="1172690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5730603" y="267578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l"/>
            <a:r>
              <a:rPr lang="de-DE" b="1" dirty="0"/>
              <a:t>Grundstück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3952806" y="1223526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1. Schritt: Rathaus</a:t>
            </a:r>
          </a:p>
        </p:txBody>
      </p:sp>
    </p:spTree>
    <p:extLst>
      <p:ext uri="{BB962C8B-B14F-4D97-AF65-F5344CB8AC3E}">
        <p14:creationId xmlns:p14="http://schemas.microsoft.com/office/powerpoint/2010/main" val="843286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25CE99F-A615-484B-AA13-CB1913B7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9" y="1709088"/>
            <a:ext cx="4598788" cy="4750979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5730603" y="267578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l"/>
            <a:r>
              <a:rPr lang="de-DE" b="1" dirty="0"/>
              <a:t>Grundstück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0FD368-BBA9-4005-996B-4A702D6978BC}"/>
              </a:ext>
            </a:extLst>
          </p:cNvPr>
          <p:cNvSpPr txBox="1"/>
          <p:nvPr/>
        </p:nvSpPr>
        <p:spPr>
          <a:xfrm>
            <a:off x="6096000" y="489938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Rathaus-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3952806" y="1223526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1. Schritt: Rathaus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CF7449-BE3B-49C7-AA78-1405A398426A}"/>
              </a:ext>
            </a:extLst>
          </p:cNvPr>
          <p:cNvSpPr txBox="1"/>
          <p:nvPr/>
        </p:nvSpPr>
        <p:spPr>
          <a:xfrm>
            <a:off x="7588939" y="5700263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2. Schritt: Schule</a:t>
            </a:r>
          </a:p>
        </p:txBody>
      </p:sp>
    </p:spTree>
    <p:extLst>
      <p:ext uri="{BB962C8B-B14F-4D97-AF65-F5344CB8AC3E}">
        <p14:creationId xmlns:p14="http://schemas.microsoft.com/office/powerpoint/2010/main" val="731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0FD368-BBA9-4005-996B-4A702D6978BC}"/>
              </a:ext>
            </a:extLst>
          </p:cNvPr>
          <p:cNvSpPr txBox="1"/>
          <p:nvPr/>
        </p:nvSpPr>
        <p:spPr>
          <a:xfrm>
            <a:off x="6096000" y="489938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Rathaus-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CF7449-BE3B-49C7-AA78-1405A398426A}"/>
              </a:ext>
            </a:extLst>
          </p:cNvPr>
          <p:cNvSpPr txBox="1"/>
          <p:nvPr/>
        </p:nvSpPr>
        <p:spPr>
          <a:xfrm>
            <a:off x="7588939" y="5700263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2. Schritt: Schule</a:t>
            </a:r>
          </a:p>
        </p:txBody>
      </p:sp>
    </p:spTree>
    <p:extLst>
      <p:ext uri="{BB962C8B-B14F-4D97-AF65-F5344CB8AC3E}">
        <p14:creationId xmlns:p14="http://schemas.microsoft.com/office/powerpoint/2010/main" val="585566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25CE99F-A615-484B-AA13-CB1913B7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9" y="1709088"/>
            <a:ext cx="4598788" cy="4750979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5730603" y="267578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l"/>
            <a:r>
              <a:rPr lang="de-DE" b="1" dirty="0"/>
              <a:t>Grundstück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0FD368-BBA9-4005-996B-4A702D6978BC}"/>
              </a:ext>
            </a:extLst>
          </p:cNvPr>
          <p:cNvSpPr txBox="1"/>
          <p:nvPr/>
        </p:nvSpPr>
        <p:spPr>
          <a:xfrm>
            <a:off x="6096000" y="489938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Rathaus-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3952806" y="1223526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1. Schritt: Rathaus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CF7449-BE3B-49C7-AA78-1405A398426A}"/>
              </a:ext>
            </a:extLst>
          </p:cNvPr>
          <p:cNvSpPr txBox="1"/>
          <p:nvPr/>
        </p:nvSpPr>
        <p:spPr>
          <a:xfrm>
            <a:off x="7588939" y="5700263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2. Schritt: Schule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2D1F8F-D15E-47E1-AB0C-CFFF7C412039}"/>
              </a:ext>
            </a:extLst>
          </p:cNvPr>
          <p:cNvSpPr txBox="1"/>
          <p:nvPr/>
        </p:nvSpPr>
        <p:spPr>
          <a:xfrm>
            <a:off x="4810882" y="4173193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Schul-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AE8085-28F4-4183-8E7A-B74DCF73AF2D}"/>
              </a:ext>
            </a:extLst>
          </p:cNvPr>
          <p:cNvSpPr txBox="1"/>
          <p:nvPr/>
        </p:nvSpPr>
        <p:spPr>
          <a:xfrm>
            <a:off x="1367557" y="4145335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3. Schritt:</a:t>
            </a:r>
          </a:p>
          <a:p>
            <a:pPr algn="l"/>
            <a:r>
              <a:rPr lang="de-DE" sz="3200" b="1" dirty="0">
                <a:solidFill>
                  <a:schemeClr val="accent2"/>
                </a:solidFill>
              </a:rPr>
              <a:t>Wohnungen</a:t>
            </a:r>
          </a:p>
        </p:txBody>
      </p:sp>
    </p:spTree>
    <p:extLst>
      <p:ext uri="{BB962C8B-B14F-4D97-AF65-F5344CB8AC3E}">
        <p14:creationId xmlns:p14="http://schemas.microsoft.com/office/powerpoint/2010/main" val="1352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2D1F8F-D15E-47E1-AB0C-CFFF7C412039}"/>
              </a:ext>
            </a:extLst>
          </p:cNvPr>
          <p:cNvSpPr txBox="1"/>
          <p:nvPr/>
        </p:nvSpPr>
        <p:spPr>
          <a:xfrm>
            <a:off x="4810882" y="4173193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Schul-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AE8085-28F4-4183-8E7A-B74DCF73AF2D}"/>
              </a:ext>
            </a:extLst>
          </p:cNvPr>
          <p:cNvSpPr txBox="1"/>
          <p:nvPr/>
        </p:nvSpPr>
        <p:spPr>
          <a:xfrm>
            <a:off x="1367557" y="4145335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3. Schritt:</a:t>
            </a:r>
          </a:p>
          <a:p>
            <a:pPr algn="l"/>
            <a:r>
              <a:rPr lang="de-DE" sz="3200" b="1" dirty="0">
                <a:solidFill>
                  <a:schemeClr val="accent2"/>
                </a:solidFill>
              </a:rPr>
              <a:t>Wohnungen</a:t>
            </a:r>
          </a:p>
        </p:txBody>
      </p:sp>
    </p:spTree>
    <p:extLst>
      <p:ext uri="{BB962C8B-B14F-4D97-AF65-F5344CB8AC3E}">
        <p14:creationId xmlns:p14="http://schemas.microsoft.com/office/powerpoint/2010/main" val="320068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25CE99F-A615-484B-AA13-CB1913B7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9" y="1709088"/>
            <a:ext cx="4598788" cy="4750979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5730603" y="2675786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l"/>
            <a:r>
              <a:rPr lang="de-DE" b="1" dirty="0"/>
              <a:t>Grundstück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0FD368-BBA9-4005-996B-4A702D6978BC}"/>
              </a:ext>
            </a:extLst>
          </p:cNvPr>
          <p:cNvSpPr txBox="1"/>
          <p:nvPr/>
        </p:nvSpPr>
        <p:spPr>
          <a:xfrm>
            <a:off x="6096000" y="4899388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Rathaus-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3952806" y="1223526"/>
            <a:ext cx="4501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1. Schritt: Rathaus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CF7449-BE3B-49C7-AA78-1405A398426A}"/>
              </a:ext>
            </a:extLst>
          </p:cNvPr>
          <p:cNvSpPr txBox="1"/>
          <p:nvPr/>
        </p:nvSpPr>
        <p:spPr>
          <a:xfrm>
            <a:off x="7588939" y="5700263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2. Schritt: Schule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2D1F8F-D15E-47E1-AB0C-CFFF7C412039}"/>
              </a:ext>
            </a:extLst>
          </p:cNvPr>
          <p:cNvSpPr txBox="1"/>
          <p:nvPr/>
        </p:nvSpPr>
        <p:spPr>
          <a:xfrm>
            <a:off x="4810882" y="4173193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/>
              <a:t>Schul-</a:t>
            </a:r>
          </a:p>
          <a:p>
            <a:pPr algn="l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AE8085-28F4-4183-8E7A-B74DCF73AF2D}"/>
              </a:ext>
            </a:extLst>
          </p:cNvPr>
          <p:cNvSpPr txBox="1"/>
          <p:nvPr/>
        </p:nvSpPr>
        <p:spPr>
          <a:xfrm>
            <a:off x="1367557" y="4145335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solidFill>
                  <a:schemeClr val="accent2"/>
                </a:solidFill>
              </a:rPr>
              <a:t>3. Schritt:</a:t>
            </a:r>
          </a:p>
          <a:p>
            <a:pPr algn="l"/>
            <a:r>
              <a:rPr lang="de-DE" sz="3200" b="1" dirty="0">
                <a:solidFill>
                  <a:schemeClr val="accent2"/>
                </a:solidFill>
              </a:rPr>
              <a:t>Wohnungen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5BE8F-7518-4E13-BB58-AF2A550D6054}"/>
              </a:ext>
            </a:extLst>
          </p:cNvPr>
          <p:cNvSpPr txBox="1"/>
          <p:nvPr/>
        </p:nvSpPr>
        <p:spPr>
          <a:xfrm>
            <a:off x="1367557" y="5278954"/>
            <a:ext cx="270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>
                <a:solidFill>
                  <a:schemeClr val="accent1"/>
                </a:solidFill>
                <a:highlight>
                  <a:srgbClr val="FFFF00"/>
                </a:highlight>
              </a:rPr>
              <a:t>Erlös: ca. €24 Mio.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7A7EB0-A48D-4093-AD13-A683D6731B0C}"/>
              </a:ext>
            </a:extLst>
          </p:cNvPr>
          <p:cNvSpPr txBox="1"/>
          <p:nvPr/>
        </p:nvSpPr>
        <p:spPr>
          <a:xfrm>
            <a:off x="8502977" y="1960605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Kosten ca. € 6 Mio</a:t>
            </a:r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71A627B-B502-448E-A2AE-AA82ED699AAF}"/>
              </a:ext>
            </a:extLst>
          </p:cNvPr>
          <p:cNvSpPr/>
          <p:nvPr/>
        </p:nvSpPr>
        <p:spPr>
          <a:xfrm>
            <a:off x="8616187" y="5321709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Kosten ca. €17 Mio.</a:t>
            </a:r>
          </a:p>
        </p:txBody>
      </p:sp>
    </p:spTree>
    <p:extLst>
      <p:ext uri="{BB962C8B-B14F-4D97-AF65-F5344CB8AC3E}">
        <p14:creationId xmlns:p14="http://schemas.microsoft.com/office/powerpoint/2010/main" val="42563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EED241-234E-439E-AA71-A9E58A48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25" y="1284467"/>
            <a:ext cx="5388949" cy="5234979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B9D3E4E6-3817-4A11-BD11-A5ECAC5C0166}"/>
              </a:ext>
            </a:extLst>
          </p:cNvPr>
          <p:cNvSpPr txBox="1">
            <a:spLocks/>
          </p:cNvSpPr>
          <p:nvPr/>
        </p:nvSpPr>
        <p:spPr>
          <a:xfrm>
            <a:off x="490378" y="1576659"/>
            <a:ext cx="2780044" cy="3929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4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FD72AF4-12DF-4199-8A00-6358E389359D}"/>
              </a:ext>
            </a:extLst>
          </p:cNvPr>
          <p:cNvSpPr txBox="1">
            <a:spLocks/>
          </p:cNvSpPr>
          <p:nvPr/>
        </p:nvSpPr>
        <p:spPr>
          <a:xfrm>
            <a:off x="2615399" y="2112118"/>
            <a:ext cx="8668265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icture 2" descr="Denken Wechseln Umdenken - Kostenloses Bild auf Pixabay">
            <a:extLst>
              <a:ext uri="{FF2B5EF4-FFF2-40B4-BE49-F238E27FC236}">
                <a16:creationId xmlns:a16="http://schemas.microsoft.com/office/drawing/2014/main" id="{7DAB2229-560B-42AE-8243-302DD3B4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39" y="0"/>
            <a:ext cx="1210962" cy="12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8F29E1B-55E1-42A7-95BA-A337B8FB2A2F}"/>
              </a:ext>
            </a:extLst>
          </p:cNvPr>
          <p:cNvSpPr/>
          <p:nvPr/>
        </p:nvSpPr>
        <p:spPr>
          <a:xfrm>
            <a:off x="10242427" y="6519446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Ringtausch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85763F38-19D5-4EB9-AA0C-86F10FB7D821}"/>
              </a:ext>
            </a:extLst>
          </p:cNvPr>
          <p:cNvSpPr txBox="1">
            <a:spLocks/>
          </p:cNvSpPr>
          <p:nvPr/>
        </p:nvSpPr>
        <p:spPr>
          <a:xfrm>
            <a:off x="2615399" y="1576659"/>
            <a:ext cx="9337704" cy="4883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A4EF08D-82B7-4AFA-BCC8-6408E646BB4D}"/>
              </a:ext>
            </a:extLst>
          </p:cNvPr>
          <p:cNvSpPr txBox="1"/>
          <p:nvPr/>
        </p:nvSpPr>
        <p:spPr>
          <a:xfrm>
            <a:off x="6444918" y="2342502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/>
              <a:t>Manhart</a:t>
            </a:r>
            <a:r>
              <a:rPr lang="de-DE" b="1" dirty="0"/>
              <a:t>-</a:t>
            </a:r>
          </a:p>
          <a:p>
            <a:pPr algn="ctr"/>
            <a:r>
              <a:rPr lang="de-DE" b="1" dirty="0"/>
              <a:t>Grundstück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0FD368-BBA9-4005-996B-4A702D6978BC}"/>
              </a:ext>
            </a:extLst>
          </p:cNvPr>
          <p:cNvSpPr txBox="1"/>
          <p:nvPr/>
        </p:nvSpPr>
        <p:spPr>
          <a:xfrm>
            <a:off x="6331460" y="5213987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Rathaus-</a:t>
            </a:r>
          </a:p>
          <a:p>
            <a:pPr algn="ctr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487AEC-AF8A-43F4-96C6-A0E6E318D1E0}"/>
              </a:ext>
            </a:extLst>
          </p:cNvPr>
          <p:cNvSpPr txBox="1"/>
          <p:nvPr/>
        </p:nvSpPr>
        <p:spPr>
          <a:xfrm>
            <a:off x="3436789" y="3363347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Schul-</a:t>
            </a:r>
          </a:p>
          <a:p>
            <a:pPr algn="ctr"/>
            <a:r>
              <a:rPr lang="de-DE" b="1" dirty="0" err="1"/>
              <a:t>grundstück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70CBC0-29D8-4931-AC2A-30D3F05A4671}"/>
              </a:ext>
            </a:extLst>
          </p:cNvPr>
          <p:cNvSpPr txBox="1"/>
          <p:nvPr/>
        </p:nvSpPr>
        <p:spPr>
          <a:xfrm>
            <a:off x="7714355" y="1350409"/>
            <a:ext cx="2414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de-DE" sz="3200" b="1" dirty="0">
                <a:solidFill>
                  <a:schemeClr val="accent2"/>
                </a:solidFill>
              </a:rPr>
              <a:t>Schritt: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Rathaus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CF7449-BE3B-49C7-AA78-1405A398426A}"/>
              </a:ext>
            </a:extLst>
          </p:cNvPr>
          <p:cNvSpPr txBox="1"/>
          <p:nvPr/>
        </p:nvSpPr>
        <p:spPr>
          <a:xfrm>
            <a:off x="8167980" y="5213987"/>
            <a:ext cx="2476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2. Schritt: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Schule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30D801F-C5C1-4A9D-871B-FEFBC4B7B08D}"/>
              </a:ext>
            </a:extLst>
          </p:cNvPr>
          <p:cNvSpPr txBox="1"/>
          <p:nvPr/>
        </p:nvSpPr>
        <p:spPr>
          <a:xfrm>
            <a:off x="589078" y="2824738"/>
            <a:ext cx="2948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3. Schritt:</a:t>
            </a:r>
          </a:p>
          <a:p>
            <a:pPr algn="ctr"/>
            <a:r>
              <a:rPr lang="de-DE" sz="3200" b="1" dirty="0">
                <a:solidFill>
                  <a:schemeClr val="accent2"/>
                </a:solidFill>
              </a:rPr>
              <a:t>Wohnungen</a:t>
            </a:r>
          </a:p>
        </p:txBody>
      </p:sp>
    </p:spTree>
    <p:extLst>
      <p:ext uri="{BB962C8B-B14F-4D97-AF65-F5344CB8AC3E}">
        <p14:creationId xmlns:p14="http://schemas.microsoft.com/office/powerpoint/2010/main" val="12593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AC7E89-2C15-4CC0-9272-E25D65B2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404D37-50B9-4D36-9A75-F09F4D7D0209}"/>
              </a:ext>
            </a:extLst>
          </p:cNvPr>
          <p:cNvSpPr txBox="1"/>
          <p:nvPr/>
        </p:nvSpPr>
        <p:spPr>
          <a:xfrm>
            <a:off x="7139837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A4196-90E6-4E2A-9C61-CE935D4E04D9}"/>
              </a:ext>
            </a:extLst>
          </p:cNvPr>
          <p:cNvSpPr/>
          <p:nvPr/>
        </p:nvSpPr>
        <p:spPr>
          <a:xfrm>
            <a:off x="8767665" y="6519446"/>
            <a:ext cx="3424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 – Situation Schule - Hort</a:t>
            </a:r>
          </a:p>
        </p:txBody>
      </p:sp>
      <p:cxnSp>
        <p:nvCxnSpPr>
          <p:cNvPr id="3" name="Verbinder: gewinkelt 2">
            <a:extLst>
              <a:ext uri="{FF2B5EF4-FFF2-40B4-BE49-F238E27FC236}">
                <a16:creationId xmlns:a16="http://schemas.microsoft.com/office/drawing/2014/main" id="{0F8E477B-6F22-4A67-9D04-9A708BB963D9}"/>
              </a:ext>
            </a:extLst>
          </p:cNvPr>
          <p:cNvCxnSpPr>
            <a:cxnSpLocks/>
          </p:cNvCxnSpPr>
          <p:nvPr/>
        </p:nvCxnSpPr>
        <p:spPr>
          <a:xfrm flipV="1">
            <a:off x="3122117" y="4449650"/>
            <a:ext cx="4780767" cy="78236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D508C713-3D2F-4F59-B0C9-BFCC72C50490}"/>
              </a:ext>
            </a:extLst>
          </p:cNvPr>
          <p:cNvCxnSpPr>
            <a:cxnSpLocks/>
          </p:cNvCxnSpPr>
          <p:nvPr/>
        </p:nvCxnSpPr>
        <p:spPr>
          <a:xfrm flipV="1">
            <a:off x="5798507" y="2671926"/>
            <a:ext cx="2104377" cy="500625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34B3E5E6-D9AF-48DC-9787-5A6A7F251720}"/>
              </a:ext>
            </a:extLst>
          </p:cNvPr>
          <p:cNvCxnSpPr>
            <a:cxnSpLocks/>
          </p:cNvCxnSpPr>
          <p:nvPr/>
        </p:nvCxnSpPr>
        <p:spPr>
          <a:xfrm>
            <a:off x="3177436" y="1382127"/>
            <a:ext cx="4725448" cy="12700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0E6F041-A000-44B2-AE03-4ACB27ACB8DA}"/>
              </a:ext>
            </a:extLst>
          </p:cNvPr>
          <p:cNvSpPr txBox="1"/>
          <p:nvPr/>
        </p:nvSpPr>
        <p:spPr>
          <a:xfrm>
            <a:off x="7902884" y="1206773"/>
            <a:ext cx="3862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Marode Turnhalle</a:t>
            </a:r>
          </a:p>
          <a:p>
            <a:pPr algn="l"/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Keine Standardabmessungen</a:t>
            </a:r>
          </a:p>
          <a:p>
            <a:pPr algn="l"/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-daher keine Fördermöglichkeiten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060155F-9302-44E2-89D2-EB55993C8898}"/>
              </a:ext>
            </a:extLst>
          </p:cNvPr>
          <p:cNvSpPr/>
          <p:nvPr/>
        </p:nvSpPr>
        <p:spPr>
          <a:xfrm>
            <a:off x="7868381" y="2305871"/>
            <a:ext cx="4149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Hort ohne Erweiterungsmöglichkeiten</a:t>
            </a:r>
          </a:p>
          <a:p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Räumlich problematische Mittagsbetreuung und Ganztagesbetreuung ab 2026</a:t>
            </a:r>
          </a:p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-    daher keine Fördermöglichkeiten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F10B49-7E1D-49CD-85CE-A33FF6AD1980}"/>
              </a:ext>
            </a:extLst>
          </p:cNvPr>
          <p:cNvSpPr/>
          <p:nvPr/>
        </p:nvSpPr>
        <p:spPr>
          <a:xfrm>
            <a:off x="7902884" y="4245631"/>
            <a:ext cx="4346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Schule ohne Raumkonzept</a:t>
            </a:r>
          </a:p>
          <a:p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Nicht förderfähige Raumgrößen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Keine zeitgemäßen Lernräume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Keine Räume für Ganztageskonzepte</a:t>
            </a:r>
          </a:p>
        </p:txBody>
      </p:sp>
    </p:spTree>
    <p:extLst>
      <p:ext uri="{BB962C8B-B14F-4D97-AF65-F5344CB8AC3E}">
        <p14:creationId xmlns:p14="http://schemas.microsoft.com/office/powerpoint/2010/main" val="47713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3CEBE29-385F-47BE-BEA1-3FD468E8A584}"/>
              </a:ext>
            </a:extLst>
          </p:cNvPr>
          <p:cNvSpPr/>
          <p:nvPr/>
        </p:nvSpPr>
        <p:spPr>
          <a:xfrm>
            <a:off x="10218383" y="6519446"/>
            <a:ext cx="1973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Wunschkonzert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48CFAE-2C77-46B9-97EA-40086D293222}"/>
              </a:ext>
            </a:extLst>
          </p:cNvPr>
          <p:cNvSpPr txBox="1"/>
          <p:nvPr/>
        </p:nvSpPr>
        <p:spPr>
          <a:xfrm>
            <a:off x="7139837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A1591F-CB71-463D-B0F9-165130929F2A}"/>
              </a:ext>
            </a:extLst>
          </p:cNvPr>
          <p:cNvSpPr txBox="1"/>
          <p:nvPr/>
        </p:nvSpPr>
        <p:spPr>
          <a:xfrm>
            <a:off x="6900761" y="1490007"/>
            <a:ext cx="537595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Schulsanierung im laufenden Betrieb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Schulsanierung mit Auslagerung (wohin?)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Bestehende Räume nutzen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Alte Substanz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Mit Neubau ergänzen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Neue Räume schaffen, ggf. umbauen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Turnhalle sanieren, neue Notausgänge schaffen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Hort sanieren, zukunftsfest machen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Mittagsbetreuung sicherstellen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Räume ergänzen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Musikschule unterbringen, ggf. Konzertraum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Multifunktionsraum/Bürgersaal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Energetisch nachhaltige Gebäudesanierung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Digital zukunftssicher ausstatten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Kostenschätzung € 40.000.000,00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l"/>
            <a:endParaRPr lang="de-DE" dirty="0" err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CDEDD6-CE4C-41B4-A311-F238D7CE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A1C8D2F-82FD-4F6A-BF9E-8A64B58C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43251">
            <a:off x="983576" y="1494555"/>
            <a:ext cx="5546455" cy="44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3CEBE29-385F-47BE-BEA1-3FD468E8A584}"/>
              </a:ext>
            </a:extLst>
          </p:cNvPr>
          <p:cNvSpPr/>
          <p:nvPr/>
        </p:nvSpPr>
        <p:spPr>
          <a:xfrm>
            <a:off x="10218383" y="6519446"/>
            <a:ext cx="1973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Wunschkonzert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48CFAE-2C77-46B9-97EA-40086D293222}"/>
              </a:ext>
            </a:extLst>
          </p:cNvPr>
          <p:cNvSpPr txBox="1"/>
          <p:nvPr/>
        </p:nvSpPr>
        <p:spPr>
          <a:xfrm>
            <a:off x="7139837" y="5692949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200" b="1" dirty="0">
                <a:latin typeface="Verdana" panose="020B0604030504040204" pitchFamily="34" charset="0"/>
                <a:ea typeface="Verdana" panose="020B0604030504040204" pitchFamily="34" charset="0"/>
              </a:rPr>
              <a:t>Unsere Grundschule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A1591F-CB71-463D-B0F9-165130929F2A}"/>
              </a:ext>
            </a:extLst>
          </p:cNvPr>
          <p:cNvSpPr txBox="1"/>
          <p:nvPr/>
        </p:nvSpPr>
        <p:spPr>
          <a:xfrm>
            <a:off x="6900761" y="1490007"/>
            <a:ext cx="484459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Kostenschätzung € 40.000.000,00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66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</a:rPr>
              <a:t>Schlussfolgerung: ?</a:t>
            </a: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CDEDD6-CE4C-41B4-A311-F238D7CE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1" y="221390"/>
            <a:ext cx="6111580" cy="60563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A1C8D2F-82FD-4F6A-BF9E-8A64B58C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43251">
            <a:off x="983576" y="1494555"/>
            <a:ext cx="5546455" cy="44881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F9064C-5F57-40F5-9FC4-A8CB6E54FEC2}"/>
              </a:ext>
            </a:extLst>
          </p:cNvPr>
          <p:cNvSpPr txBox="1"/>
          <p:nvPr/>
        </p:nvSpPr>
        <p:spPr>
          <a:xfrm rot="20462855">
            <a:off x="891502" y="2865171"/>
            <a:ext cx="60837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unbezahlbar</a:t>
            </a:r>
          </a:p>
          <a:p>
            <a:pPr algn="l"/>
            <a:endParaRPr lang="de-DE" sz="6000" dirty="0" err="1"/>
          </a:p>
        </p:txBody>
      </p:sp>
    </p:spTree>
    <p:extLst>
      <p:ext uri="{BB962C8B-B14F-4D97-AF65-F5344CB8AC3E}">
        <p14:creationId xmlns:p14="http://schemas.microsoft.com/office/powerpoint/2010/main" val="249182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CCFF1-C5DB-4E1E-B5CF-7AEF1094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525"/>
            <a:ext cx="10515600" cy="914167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Grundschule 2030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260EF-82CE-4A46-B01C-FFE9BED3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23621"/>
            <a:ext cx="10515600" cy="2525243"/>
          </a:xfrm>
        </p:spPr>
        <p:txBody>
          <a:bodyPr/>
          <a:lstStyle/>
          <a:p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Machbarkeit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Bezahlbarkeit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Ein Projekt, das wir uns leisten können</a:t>
            </a:r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D925A6-54F2-4427-8860-7DE1CDE3F44C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99271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E5F21F-5B8C-4B27-9AAB-EFA57CB6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378" y="1576659"/>
            <a:ext cx="1744821" cy="3929716"/>
          </a:xfrm>
        </p:spPr>
        <p:txBody>
          <a:bodyPr/>
          <a:lstStyle/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</a:t>
            </a: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90668C-9269-435B-BB9D-D205A4A29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5399" y="1576659"/>
            <a:ext cx="8668265" cy="4883408"/>
          </a:xfrm>
        </p:spPr>
        <p:txBody>
          <a:bodyPr/>
          <a:lstStyle/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Schule für die kommenden 50 Jahre gestalten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Zeitgemäße, zukunftsfähige und variable Raumkonzepte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Nachhaltig bauen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Krailling nachhaltig und zukunftssicher gestalten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Vorbildliche Bildung ermöglichen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Bereits die nächste Schülergeneration erreichen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Beweisen, dass Bauen auch einmal schnell gehen kann</a:t>
            </a: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Standort klären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Bürgerbeteiligung mit Ratsbegehren</a:t>
            </a:r>
          </a:p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Beschleunigtes Planungsverfahren</a:t>
            </a: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052275-3877-41C5-AD9E-CB713083F94F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184601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E5F21F-5B8C-4B27-9AAB-EFA57CB64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179" y="1140053"/>
            <a:ext cx="2243667" cy="3929716"/>
          </a:xfrm>
        </p:spPr>
        <p:txBody>
          <a:bodyPr/>
          <a:lstStyle/>
          <a:p>
            <a:pPr marL="285750" indent="-285750"/>
            <a:r>
              <a:rPr lang="de-DE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Wege</a:t>
            </a:r>
          </a:p>
          <a:p>
            <a:pPr lvl="1"/>
            <a:r>
              <a:rPr lang="de-DE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Finanzierung klären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90668C-9269-435B-BB9D-D205A4A29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5399" y="1576659"/>
            <a:ext cx="8668265" cy="4883408"/>
          </a:xfrm>
        </p:spPr>
        <p:txBody>
          <a:bodyPr/>
          <a:lstStyle/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4F9B60-C7BD-49C8-B110-67458F3E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62" y="2390402"/>
            <a:ext cx="9175849" cy="39947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5D28C8-68E2-4389-B4B1-B88D1D024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79" y="2009576"/>
            <a:ext cx="4818832" cy="34744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4C9ECAE-EF0A-444D-9BFE-23F7DBC94798}"/>
              </a:ext>
            </a:extLst>
          </p:cNvPr>
          <p:cNvSpPr/>
          <p:nvPr/>
        </p:nvSpPr>
        <p:spPr>
          <a:xfrm>
            <a:off x="10043810" y="6002246"/>
            <a:ext cx="1136077" cy="457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70378E-6A1E-4BA5-BABB-8ACEAF3A1315}"/>
              </a:ext>
            </a:extLst>
          </p:cNvPr>
          <p:cNvSpPr/>
          <p:nvPr/>
        </p:nvSpPr>
        <p:spPr>
          <a:xfrm>
            <a:off x="9741736" y="651944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Chancen und Wege</a:t>
            </a:r>
          </a:p>
        </p:txBody>
      </p:sp>
    </p:spTree>
    <p:extLst>
      <p:ext uri="{BB962C8B-B14F-4D97-AF65-F5344CB8AC3E}">
        <p14:creationId xmlns:p14="http://schemas.microsoft.com/office/powerpoint/2010/main" val="111445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A472BCEFCBA24F85D4B372D2D20782" ma:contentTypeVersion="11" ma:contentTypeDescription="Ein neues Dokument erstellen." ma:contentTypeScope="" ma:versionID="0ec04e7c3b0564b60259081382f162c9">
  <xsd:schema xmlns:xsd="http://www.w3.org/2001/XMLSchema" xmlns:xs="http://www.w3.org/2001/XMLSchema" xmlns:p="http://schemas.microsoft.com/office/2006/metadata/properties" xmlns:ns3="5bdd835a-04f7-4eb3-83f1-37b4d927661d" xmlns:ns4="f7c8de3b-d271-4097-957f-91b939821417" targetNamespace="http://schemas.microsoft.com/office/2006/metadata/properties" ma:root="true" ma:fieldsID="a635cc0048f1f2645f5133b61d5dea2a" ns3:_="" ns4:_="">
    <xsd:import namespace="5bdd835a-04f7-4eb3-83f1-37b4d927661d"/>
    <xsd:import namespace="f7c8de3b-d271-4097-957f-91b9398214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d835a-04f7-4eb3-83f1-37b4d9276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8de3b-d271-4097-957f-91b939821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5ACD0-CB79-4AA2-90BA-F116D362D14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7c8de3b-d271-4097-957f-91b93982141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bdd835a-04f7-4eb3-83f1-37b4d92766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FEA990-5839-4151-A44F-8120FBD19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d835a-04f7-4eb3-83f1-37b4d927661d"/>
    <ds:schemaRef ds:uri="f7c8de3b-d271-4097-957f-91b939821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323A05-8C8B-4FDA-A143-0530E7CB3E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Breitbild</PresentationFormat>
  <Paragraphs>581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Trebuchet MS</vt:lpstr>
      <vt:lpstr>Verdana</vt:lpstr>
      <vt:lpstr>Office</vt:lpstr>
      <vt:lpstr>1_Office</vt:lpstr>
      <vt:lpstr>Grundschule 2028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Grundschule 2030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</dc:creator>
  <cp:lastModifiedBy>Andrea Schulte-Krauss</cp:lastModifiedBy>
  <cp:revision>51</cp:revision>
  <dcterms:created xsi:type="dcterms:W3CDTF">2018-03-12T08:34:57Z</dcterms:created>
  <dcterms:modified xsi:type="dcterms:W3CDTF">2023-12-14T20:49:45Z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0x0101009DA472BCEFCBA24F85D4B372D2D20782</vt:lpwstr>
  </property>
</Properties>
</file>